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1"/>
  </p:notesMasterIdLst>
  <p:sldIdLst>
    <p:sldId id="584" r:id="rId6"/>
    <p:sldId id="660" r:id="rId7"/>
    <p:sldId id="1070" r:id="rId8"/>
    <p:sldId id="1069" r:id="rId9"/>
    <p:sldId id="664" r:id="rId10"/>
    <p:sldId id="621" r:id="rId11"/>
    <p:sldId id="620" r:id="rId12"/>
    <p:sldId id="1068" r:id="rId13"/>
    <p:sldId id="645" r:id="rId14"/>
    <p:sldId id="1057" r:id="rId15"/>
    <p:sldId id="1050" r:id="rId16"/>
    <p:sldId id="668" r:id="rId17"/>
    <p:sldId id="676" r:id="rId18"/>
    <p:sldId id="674" r:id="rId19"/>
    <p:sldId id="1049" r:id="rId20"/>
    <p:sldId id="1051" r:id="rId21"/>
    <p:sldId id="1053" r:id="rId22"/>
    <p:sldId id="1054" r:id="rId23"/>
    <p:sldId id="671" r:id="rId24"/>
    <p:sldId id="1072" r:id="rId25"/>
    <p:sldId id="632" r:id="rId26"/>
    <p:sldId id="1061" r:id="rId27"/>
    <p:sldId id="1067" r:id="rId28"/>
    <p:sldId id="1071" r:id="rId29"/>
    <p:sldId id="6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1070"/>
            <p14:sldId id="1069"/>
            <p14:sldId id="664"/>
            <p14:sldId id="621"/>
            <p14:sldId id="620"/>
            <p14:sldId id="1068"/>
            <p14:sldId id="645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s" id="{D75A071A-ACEA-C140-B2E7-FFDFBA51005B}">
          <p14:sldIdLst>
            <p14:sldId id="668"/>
            <p14:sldId id="676"/>
            <p14:sldId id="674"/>
            <p14:sldId id="1049"/>
            <p14:sldId id="1051"/>
            <p14:sldId id="1053"/>
            <p14:sldId id="1054"/>
            <p14:sldId id="671"/>
            <p14:sldId id="1072"/>
            <p14:sldId id="632"/>
            <p14:sldId id="1061"/>
            <p14:sldId id="1067"/>
            <p14:sldId id="1071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framework is designed to scale computations from a single set of values to multi-dimensional arrays, as shown in the icon for the xarray package, and scale from laptop to parallel computing to distributed cloud computing, powered by the Dask library that is built-in under-the-hood for xarray.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following modern numerical modeling coding patterns in widespread use by the geosciences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93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29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3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76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· Engineer Research and Development Center</a:t>
            </a:r>
            <a:endParaRPr dirty="0"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image" Target="../media/image47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gif"/><Relationship Id="rId5" Type="http://schemas.openxmlformats.org/officeDocument/2006/relationships/image" Target="../media/image52.gif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jpeg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84003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121076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orps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ibrary for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nvironmental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nalysis and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estoration of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Water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sheds (ClearWater): An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7919086" cy="36656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Technology Spotlight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Research Environmental Engineer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Team Lead: Ecohydrology and Environmental Modeling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4516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4938882"/>
            <a:ext cx="7237741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August 13, 2024</a:t>
            </a:r>
            <a:endParaRPr lang="de-DE" sz="2000" dirty="0">
              <a:ea typeface="Calibri"/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9F5555-6757-3E7A-4F9B-101F77C734E1}"/>
              </a:ext>
            </a:extLst>
          </p:cNvPr>
          <p:cNvCxnSpPr>
            <a:cxnSpLocks/>
          </p:cNvCxnSpPr>
          <p:nvPr/>
        </p:nvCxnSpPr>
        <p:spPr>
          <a:xfrm flipH="1">
            <a:off x="5093609" y="6416167"/>
            <a:ext cx="6985689" cy="2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FC4DF7-C412-06E9-D590-FC920BA77B11}"/>
              </a:ext>
            </a:extLst>
          </p:cNvPr>
          <p:cNvSpPr txBox="1"/>
          <p:nvPr/>
        </p:nvSpPr>
        <p:spPr>
          <a:xfrm>
            <a:off x="6502404" y="6496074"/>
            <a:ext cx="5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74237-A74C-E073-0791-E621720665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9031" y="5758023"/>
            <a:ext cx="2351314" cy="617220"/>
          </a:xfrm>
          <a:prstGeom prst="rect">
            <a:avLst/>
          </a:prstGeom>
          <a:solidFill>
            <a:srgbClr val="B0B0B0"/>
          </a:solidFill>
        </p:spPr>
      </p:pic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E5F0CC08-EE16-7505-C39B-ADE96334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197" y="5471857"/>
            <a:ext cx="1198836" cy="821369"/>
          </a:xfrm>
          <a:prstGeom prst="rect">
            <a:avLst/>
          </a:prstGeom>
        </p:spPr>
      </p:pic>
      <p:sp>
        <p:nvSpPr>
          <p:cNvPr id="21" name="Text Box 29">
            <a:extLst>
              <a:ext uri="{FF2B5EF4-FFF2-40B4-BE49-F238E27FC236}">
                <a16:creationId xmlns:a16="http://schemas.microsoft.com/office/drawing/2014/main" id="{95144A30-9A2A-9E27-81D2-CFD72D6F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363" y="6276081"/>
            <a:ext cx="2491214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j-ea"/>
                <a:cs typeface="+mj-cs"/>
              </a:rPr>
              <a:t>US Army Corps</a:t>
            </a:r>
          </a:p>
          <a:p>
            <a:r>
              <a:rPr lang="en-US" sz="1600" b="1" dirty="0">
                <a:ea typeface="+mj-ea"/>
                <a:cs typeface="+mj-cs"/>
              </a:rPr>
              <a:t>of Engineers</a:t>
            </a:r>
            <a:endParaRPr lang="de-DE" sz="1600" b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Model Interface (BMI)</a:t>
            </a:r>
          </a:p>
          <a:p>
            <a:pPr lvl="1"/>
            <a:r>
              <a:rPr lang="en-US" b="0" dirty="0"/>
              <a:t>Provides a common set of functions</a:t>
            </a:r>
          </a:p>
          <a:p>
            <a:pPr lvl="2"/>
            <a:r>
              <a:rPr lang="en-US" b="0" dirty="0"/>
              <a:t>To run models and exchange information and data on grids, variables, timesteps, etc.</a:t>
            </a:r>
          </a:p>
          <a:p>
            <a:pPr lvl="1"/>
            <a:r>
              <a:rPr lang="en-US" b="0" dirty="0"/>
              <a:t>Shares data among models using a zero-copy approach </a:t>
            </a:r>
          </a:p>
          <a:p>
            <a:pPr lvl="2"/>
            <a:r>
              <a:rPr lang="en-US" b="0" dirty="0"/>
              <a:t>Each model reads and writes to the same in-memory object using pointers</a:t>
            </a:r>
          </a:p>
          <a:p>
            <a:pPr lvl="1"/>
            <a:r>
              <a:rPr lang="en-US" b="0" dirty="0"/>
              <a:t>Supports models written in C, C++, Fortran, Java, Python, JavaScript, Julia</a:t>
            </a:r>
          </a:p>
          <a:p>
            <a:pPr lvl="2"/>
            <a:r>
              <a:rPr lang="en-US" b="0" dirty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Learn more: </a:t>
            </a:r>
            <a:r>
              <a:rPr lang="en-US" b="0" dirty="0">
                <a:hlinkClick r:id="rId2"/>
              </a:rPr>
              <a:t>https://bmi.readthedocs.io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130" y="246137"/>
            <a:ext cx="1180366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204522" y="685655"/>
            <a:ext cx="8749477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Investigators/Roles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Todd Steissberg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Project PI, coordination, design, prototyping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Isaac Mudge (USACE-MVN)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Temperature Simulation Module (TSM)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Kelsey Walak (USACE-SPK)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Nutrient Simulation Module (NSM)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Lauren Melendez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Partners: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Hydrologic Engineering Center (HEC)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Mark Jensen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Alex Sanchez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Coastal &amp; Hydraulics Laboratory (CHL)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Chuck Downer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Aaron Byrd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LimnoTech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Anthony Aufdenkampe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Sarah Jordan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Jason Rutyna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Xavier Nogueira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Billy Johnson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Portland State University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Zhonglong Zhang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Team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 Modeling Capabilities</a:t>
            </a:r>
          </a:p>
        </p:txBody>
      </p:sp>
      <p:pic>
        <p:nvPicPr>
          <p:cNvPr id="11" name="Picture 10" descr="A pixelated image of a snake&#10;&#10;Description automatically generated">
            <a:extLst>
              <a:ext uri="{FF2B5EF4-FFF2-40B4-BE49-F238E27FC236}">
                <a16:creationId xmlns:a16="http://schemas.microsoft.com/office/drawing/2014/main" id="{036215C3-BFF6-C47C-48D9-0FB6B311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4" y="3287238"/>
            <a:ext cx="2468880" cy="2367419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EE9CC87-8C86-F644-299B-3434152B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0" y="818335"/>
            <a:ext cx="2807726" cy="2243429"/>
          </a:xfrm>
          <a:prstGeom prst="rect">
            <a:avLst/>
          </a:prstGeom>
        </p:spPr>
      </p:pic>
      <p:pic>
        <p:nvPicPr>
          <p:cNvPr id="18" name="Picture 17" descr="A blue and yellow pixelated snake&#10;&#10;Description automatically generated">
            <a:extLst>
              <a:ext uri="{FF2B5EF4-FFF2-40B4-BE49-F238E27FC236}">
                <a16:creationId xmlns:a16="http://schemas.microsoft.com/office/drawing/2014/main" id="{F661BADE-D657-EB08-A4B9-5BB926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84" y="3291615"/>
            <a:ext cx="2468880" cy="2367419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09FB7C2F-9924-7625-03F1-3A08D8FF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866" y="818337"/>
            <a:ext cx="2807725" cy="2243427"/>
          </a:xfrm>
          <a:prstGeom prst="rect">
            <a:avLst/>
          </a:prstGeom>
        </p:spPr>
      </p:pic>
      <p:pic>
        <p:nvPicPr>
          <p:cNvPr id="22" name="Picture 21" descr="A pixelated image of a snake&#10;&#10;Description automatically generated">
            <a:extLst>
              <a:ext uri="{FF2B5EF4-FFF2-40B4-BE49-F238E27FC236}">
                <a16:creationId xmlns:a16="http://schemas.microsoft.com/office/drawing/2014/main" id="{8BC9848D-5C03-3E3B-EDE5-CCB0B207B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20" y="3277635"/>
            <a:ext cx="2468880" cy="236741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1907905-D622-8132-BC12-91262BF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18" y="818334"/>
            <a:ext cx="2851890" cy="2240280"/>
          </a:xfrm>
          <a:prstGeom prst="rect">
            <a:avLst/>
          </a:prstGeom>
        </p:spPr>
      </p:pic>
      <p:pic>
        <p:nvPicPr>
          <p:cNvPr id="26" name="Picture 25" descr="A pixelated snake with a blue and yellow center&#10;&#10;Description automatically generated">
            <a:extLst>
              <a:ext uri="{FF2B5EF4-FFF2-40B4-BE49-F238E27FC236}">
                <a16:creationId xmlns:a16="http://schemas.microsoft.com/office/drawing/2014/main" id="{106D8A05-B06D-3DA4-55EE-B8DD32CFA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024" y="3277634"/>
            <a:ext cx="2468880" cy="2367420"/>
          </a:xfrm>
          <a:prstGeom prst="rect">
            <a:avLst/>
          </a:prstGeom>
        </p:spPr>
      </p:pic>
      <p:pic>
        <p:nvPicPr>
          <p:cNvPr id="28" name="Picture 27" descr="A graph of a line&#10;&#10;Description automatically generated">
            <a:extLst>
              <a:ext uri="{FF2B5EF4-FFF2-40B4-BE49-F238E27FC236}">
                <a16:creationId xmlns:a16="http://schemas.microsoft.com/office/drawing/2014/main" id="{D7246A7E-B158-B7E5-7A24-40781F68E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725" y="825380"/>
            <a:ext cx="2787532" cy="22382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BC33F-4706-F555-09B7-B8C8664D529A}"/>
              </a:ext>
            </a:extLst>
          </p:cNvPr>
          <p:cNvSpPr txBox="1"/>
          <p:nvPr/>
        </p:nvSpPr>
        <p:spPr>
          <a:xfrm>
            <a:off x="794730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Dissolved Oxygen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E55A14-F690-C6BD-4E14-CC8AAC595641}"/>
              </a:ext>
            </a:extLst>
          </p:cNvPr>
          <p:cNvSpPr txBox="1"/>
          <p:nvPr/>
        </p:nvSpPr>
        <p:spPr>
          <a:xfrm>
            <a:off x="3589829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Ammonia (NH</a:t>
            </a:r>
            <a:r>
              <a:rPr lang="en-US" sz="1600" baseline="-25000" dirty="0"/>
              <a:t>4</a:t>
            </a:r>
            <a:r>
              <a:rPr lang="en-US" sz="16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B34DD-CCDE-85AD-F3F8-AA3CEFB388D1}"/>
              </a:ext>
            </a:extLst>
          </p:cNvPr>
          <p:cNvSpPr txBox="1"/>
          <p:nvPr/>
        </p:nvSpPr>
        <p:spPr>
          <a:xfrm>
            <a:off x="6461989" y="5668378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Nitrate (NO</a:t>
            </a:r>
            <a:r>
              <a:rPr lang="en-US" sz="1600" baseline="-25000" dirty="0"/>
              <a:t>3</a:t>
            </a:r>
            <a:r>
              <a:rPr lang="en-US" sz="16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28BAD-C139-F216-B61C-351BB26A7A08}"/>
              </a:ext>
            </a:extLst>
          </p:cNvPr>
          <p:cNvSpPr txBox="1"/>
          <p:nvPr/>
        </p:nvSpPr>
        <p:spPr>
          <a:xfrm>
            <a:off x="9294467" y="5668378"/>
            <a:ext cx="224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Inorganic Phosphorus (TIP)</a:t>
            </a:r>
          </a:p>
        </p:txBody>
      </p:sp>
    </p:spTree>
    <p:extLst>
      <p:ext uri="{BB962C8B-B14F-4D97-AF65-F5344CB8AC3E}">
        <p14:creationId xmlns:p14="http://schemas.microsoft.com/office/powerpoint/2010/main" val="219555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Enables a seamless exchange of data and information between different components of an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408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What are you trying to build?</a:t>
            </a:r>
          </a:p>
          <a:p>
            <a:pPr lvl="1"/>
            <a:r>
              <a:rPr lang="en-US" sz="1800" dirty="0"/>
              <a:t>A fully integrated environmental modeling system that links flow, water quality, and ecological models</a:t>
            </a:r>
          </a:p>
          <a:p>
            <a:r>
              <a:rPr lang="en-US" sz="1800" dirty="0"/>
              <a:t>What does a successful future look like?</a:t>
            </a:r>
          </a:p>
          <a:p>
            <a:pPr lvl="1"/>
            <a:r>
              <a:rPr lang="en-US" sz="1800" dirty="0"/>
              <a:t>Wide adoption of ClearWater by USACE Districts and partners (USGS, USBR, EPA, state/local agencies, etc.)</a:t>
            </a:r>
          </a:p>
          <a:p>
            <a:r>
              <a:rPr lang="en-US" sz="1800" dirty="0"/>
              <a:t>What connections/introductions/support can the Leadership Council make for you?</a:t>
            </a:r>
          </a:p>
          <a:p>
            <a:pPr lvl="1"/>
            <a:r>
              <a:rPr lang="en-US" sz="1800" dirty="0"/>
              <a:t>We need new in-house water quality model developers and modelers</a:t>
            </a:r>
          </a:p>
          <a:p>
            <a:r>
              <a:rPr lang="en-US" sz="1800" dirty="0"/>
              <a:t>What support do you need from the EL/ERDC Communications Teams?</a:t>
            </a:r>
          </a:p>
          <a:p>
            <a:pPr lvl="1"/>
            <a:r>
              <a:rPr lang="en-US" sz="1800" dirty="0"/>
              <a:t>We need to develop new external pages to distribute our models and documentation.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25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94523" y="685655"/>
            <a:ext cx="8143835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Proponents: R&amp;D Direct, Brian Zettle (TNTCX), Jeff Tripe (NWK)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Stakeholders: USACE Districts, agency partners (USGS, USBR, EPA, state/local agencies), restoration and recovery programs, e.g., Missouri River Recovery Program (MRRP) and Columbia River Watershed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Supporting Programs: EMRRP (CW) and Next Generation Ecological Modeling Tools (Congressional Interest CW)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Scope: Develop an integrated ecohydrology modeling system that simulates heat and nutrient flow through ecosystems.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Cost: $975K (EMRRP), $1.2M (Next Gen Ecological Modeling)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Timeline: 2018-2024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 Details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6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0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8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6537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584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783969"/>
            <a:ext cx="532067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the ability of USACE Districts, partners, and stakeholders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944"/>
            <a:ext cx="11887200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4793107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HEC-HMS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HEC-ResSim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640343"/>
            <a:ext cx="8342575" cy="877163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ERDC’s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sheds (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F9B5-5D93-5DF6-BD25-DD5A7454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4" r="21349"/>
          <a:stretch/>
        </p:blipFill>
        <p:spPr>
          <a:xfrm>
            <a:off x="8687562" y="4971809"/>
            <a:ext cx="3124430" cy="132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0C50-6C1F-7355-79BB-6C5408F0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96" y="2386141"/>
            <a:ext cx="3124430" cy="2601088"/>
          </a:xfrm>
          <a:prstGeom prst="rect">
            <a:avLst/>
          </a:prstGeom>
        </p:spPr>
      </p:pic>
      <p:pic>
        <p:nvPicPr>
          <p:cNvPr id="11" name="Picture 10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FC3617BB-1676-0C58-BEE5-4A6A77E6B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495" y="272508"/>
            <a:ext cx="3124429" cy="20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2082</Words>
  <Application>Microsoft Macintosh PowerPoint</Application>
  <PresentationFormat>Widescreen</PresentationFormat>
  <Paragraphs>277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Verdana</vt:lpstr>
      <vt:lpstr>Office Theme</vt:lpstr>
      <vt:lpstr>UNCLASSIFIED Content</vt:lpstr>
      <vt:lpstr>PowerPoint Presentation</vt:lpstr>
      <vt:lpstr>Project Team</vt:lpstr>
      <vt:lpstr>Sponsor Details</vt:lpstr>
      <vt:lpstr>Challenge and Context</vt:lpstr>
      <vt:lpstr>Challenge and Context</vt:lpstr>
      <vt:lpstr>Action</vt:lpstr>
      <vt:lpstr>Water Quality and Environmental Systems Modeling</vt:lpstr>
      <vt:lpstr>ClearWater: Next Generation Integrated Water Quality Modeling</vt:lpstr>
      <vt:lpstr>ClearWater-Riverine</vt:lpstr>
      <vt:lpstr>Modern Scientific Python</vt:lpstr>
      <vt:lpstr>Model Coupling</vt:lpstr>
      <vt:lpstr>Demo Case Study: Sumwere Creek — Domain &amp; Mesh</vt:lpstr>
      <vt:lpstr>Demo Case Study: Sumwere Creek — Hydrodynamic Boundary Conditions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Demo Case Study: Sumwere Creek — Velocity at End of Simulation</vt:lpstr>
      <vt:lpstr>Nutrient Modeling Capabilities</vt:lpstr>
      <vt:lpstr>ClearWater-Riverine Example: E. Coli Transport in the Ohio River</vt:lpstr>
      <vt:lpstr>Results</vt:lpstr>
      <vt:lpstr>Benefits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133</cp:revision>
  <dcterms:created xsi:type="dcterms:W3CDTF">2021-12-08T05:01:06Z</dcterms:created>
  <dcterms:modified xsi:type="dcterms:W3CDTF">2024-08-13T08:49:35Z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